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73" r:id="rId4"/>
    <p:sldId id="274" r:id="rId5"/>
    <p:sldId id="258" r:id="rId6"/>
    <p:sldId id="260" r:id="rId7"/>
    <p:sldId id="275" r:id="rId8"/>
    <p:sldId id="259" r:id="rId9"/>
    <p:sldId id="269" r:id="rId10"/>
    <p:sldId id="272" r:id="rId11"/>
    <p:sldId id="270" r:id="rId12"/>
    <p:sldId id="277" r:id="rId13"/>
    <p:sldId id="276" r:id="rId14"/>
    <p:sldId id="279" r:id="rId15"/>
    <p:sldId id="280" r:id="rId16"/>
    <p:sldId id="278" r:id="rId17"/>
    <p:sldId id="283" r:id="rId18"/>
    <p:sldId id="282" r:id="rId19"/>
    <p:sldId id="284" r:id="rId20"/>
    <p:sldId id="285" r:id="rId21"/>
    <p:sldId id="281" r:id="rId22"/>
    <p:sldId id="286" r:id="rId23"/>
    <p:sldId id="289" r:id="rId24"/>
    <p:sldId id="290" r:id="rId25"/>
    <p:sldId id="291" r:id="rId26"/>
    <p:sldId id="292" r:id="rId27"/>
    <p:sldId id="293" r:id="rId28"/>
    <p:sldId id="294" r:id="rId29"/>
    <p:sldId id="295" r:id="rId30"/>
    <p:sldId id="296" r:id="rId31"/>
    <p:sldId id="287" r:id="rId32"/>
    <p:sldId id="297" r:id="rId33"/>
    <p:sldId id="268"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p:scale>
          <a:sx n="48" d="100"/>
          <a:sy n="48" d="100"/>
        </p:scale>
        <p:origin x="67" y="87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2/2/2020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2/2/2020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pPr algn="ctr"/>
            <a:r>
              <a:rPr lang="en-US" noProof="1"/>
              <a:t>A look into what what generates success on Spotify</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0"/>
            <a:ext cx="0" cy="678335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higher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17476"/>
            <a:ext cx="11473200" cy="540000"/>
          </a:xfrm>
        </p:spPr>
        <p:txBody>
          <a:bodyPr/>
          <a:lstStyle/>
          <a:p>
            <a:pPr algn="ctr"/>
            <a:r>
              <a:rPr lang="en-US" dirty="0"/>
              <a:t>Duration vs Track Position</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9" name="Picture 8" descr="A screenshot of a cell phone&#10;&#10;Description automatically generated">
            <a:extLst>
              <a:ext uri="{FF2B5EF4-FFF2-40B4-BE49-F238E27FC236}">
                <a16:creationId xmlns:a16="http://schemas.microsoft.com/office/drawing/2014/main" id="{1EAFFCE7-3A1F-4C0F-BCD9-211388FB24EE}"/>
              </a:ext>
            </a:extLst>
          </p:cNvPr>
          <p:cNvPicPr>
            <a:picLocks noChangeAspect="1"/>
          </p:cNvPicPr>
          <p:nvPr/>
        </p:nvPicPr>
        <p:blipFill>
          <a:blip r:embed="rId2"/>
          <a:stretch>
            <a:fillRect/>
          </a:stretch>
        </p:blipFill>
        <p:spPr>
          <a:xfrm>
            <a:off x="3482221" y="710327"/>
            <a:ext cx="5224117" cy="5437346"/>
          </a:xfrm>
          <a:prstGeom prst="rect">
            <a:avLst/>
          </a:prstGeom>
        </p:spPr>
      </p:pic>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specechiness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12</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740210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Valence Trends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F5D76621-3380-4A3A-82B3-D5548F3BBAD7}"/>
              </a:ext>
            </a:extLst>
          </p:cNvPr>
          <p:cNvPicPr>
            <a:picLocks noChangeAspect="1"/>
          </p:cNvPicPr>
          <p:nvPr/>
        </p:nvPicPr>
        <p:blipFill>
          <a:blip r:embed="rId2"/>
          <a:stretch>
            <a:fillRect/>
          </a:stretch>
        </p:blipFill>
        <p:spPr>
          <a:xfrm>
            <a:off x="0" y="1255341"/>
            <a:ext cx="6009247" cy="3150597"/>
          </a:xfrm>
          <a:prstGeom prst="rect">
            <a:avLst/>
          </a:prstGeom>
        </p:spPr>
      </p:pic>
      <p:pic>
        <p:nvPicPr>
          <p:cNvPr id="7" name="Picture 6">
            <a:extLst>
              <a:ext uri="{FF2B5EF4-FFF2-40B4-BE49-F238E27FC236}">
                <a16:creationId xmlns:a16="http://schemas.microsoft.com/office/drawing/2014/main" id="{29579388-386D-44B1-94B8-6F4AA37A5C4B}"/>
              </a:ext>
            </a:extLst>
          </p:cNvPr>
          <p:cNvPicPr>
            <a:picLocks noChangeAspect="1"/>
          </p:cNvPicPr>
          <p:nvPr/>
        </p:nvPicPr>
        <p:blipFill>
          <a:blip r:embed="rId3"/>
          <a:stretch>
            <a:fillRect/>
          </a:stretch>
        </p:blipFill>
        <p:spPr>
          <a:xfrm>
            <a:off x="6182755" y="1208193"/>
            <a:ext cx="6093597" cy="3150597"/>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Valence Trends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3647391C-3A8D-4ECB-92B5-D1D38F8CEC57}"/>
              </a:ext>
            </a:extLst>
          </p:cNvPr>
          <p:cNvPicPr>
            <a:picLocks noChangeAspect="1"/>
          </p:cNvPicPr>
          <p:nvPr/>
        </p:nvPicPr>
        <p:blipFill>
          <a:blip r:embed="rId2"/>
          <a:stretch>
            <a:fillRect/>
          </a:stretch>
        </p:blipFill>
        <p:spPr>
          <a:xfrm>
            <a:off x="3123224" y="541242"/>
            <a:ext cx="5942111" cy="6096605"/>
          </a:xfrm>
          <a:prstGeom prst="rect">
            <a:avLst/>
          </a:prstGeom>
        </p:spPr>
      </p:pic>
    </p:spTree>
    <p:extLst>
      <p:ext uri="{BB962C8B-B14F-4D97-AF65-F5344CB8AC3E}">
        <p14:creationId xmlns:p14="http://schemas.microsoft.com/office/powerpoint/2010/main" val="327076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Does the same trend show at the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15</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C5F050B-4746-4667-BF24-412F20D0165D}"/>
              </a:ext>
            </a:extLst>
          </p:cNvPr>
          <p:cNvPicPr>
            <a:picLocks noChangeAspect="1"/>
          </p:cNvPicPr>
          <p:nvPr/>
        </p:nvPicPr>
        <p:blipFill>
          <a:blip r:embed="rId2"/>
          <a:stretch>
            <a:fillRect/>
          </a:stretch>
        </p:blipFill>
        <p:spPr>
          <a:xfrm>
            <a:off x="2898894" y="900000"/>
            <a:ext cx="6678710" cy="5408331"/>
          </a:xfrm>
          <a:prstGeom prst="rect">
            <a:avLst/>
          </a:prstGeom>
        </p:spPr>
      </p:pic>
    </p:spTree>
    <p:extLst>
      <p:ext uri="{BB962C8B-B14F-4D97-AF65-F5344CB8AC3E}">
        <p14:creationId xmlns:p14="http://schemas.microsoft.com/office/powerpoint/2010/main" val="51652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B027E20B-8612-4259-B5AD-207D595C0302}"/>
              </a:ext>
            </a:extLst>
          </p:cNvPr>
          <p:cNvPicPr>
            <a:picLocks noChangeAspect="1"/>
          </p:cNvPicPr>
          <p:nvPr/>
        </p:nvPicPr>
        <p:blipFill>
          <a:blip r:embed="rId2"/>
          <a:stretch>
            <a:fillRect/>
          </a:stretch>
        </p:blipFill>
        <p:spPr>
          <a:xfrm>
            <a:off x="3375916" y="1069109"/>
            <a:ext cx="5098922" cy="5399628"/>
          </a:xfrm>
          <a:prstGeom prst="rect">
            <a:avLst/>
          </a:prstGeom>
        </p:spPr>
      </p:pic>
    </p:spTree>
    <p:extLst>
      <p:ext uri="{BB962C8B-B14F-4D97-AF65-F5344CB8AC3E}">
        <p14:creationId xmlns:p14="http://schemas.microsoft.com/office/powerpoint/2010/main" val="282200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B3A6027-2C16-466A-8D7D-836ED583A637}"/>
              </a:ext>
            </a:extLst>
          </p:cNvPr>
          <p:cNvPicPr>
            <a:picLocks noChangeAspect="1"/>
          </p:cNvPicPr>
          <p:nvPr/>
        </p:nvPicPr>
        <p:blipFill>
          <a:blip r:embed="rId2"/>
          <a:stretch>
            <a:fillRect/>
          </a:stretch>
        </p:blipFill>
        <p:spPr>
          <a:xfrm>
            <a:off x="2261936" y="900000"/>
            <a:ext cx="8159416" cy="5439610"/>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62AA76E-2E5A-4ED1-93D4-5D3C604DE9EC}"/>
              </a:ext>
            </a:extLst>
          </p:cNvPr>
          <p:cNvPicPr>
            <a:picLocks noChangeAspect="1"/>
          </p:cNvPicPr>
          <p:nvPr/>
        </p:nvPicPr>
        <p:blipFill>
          <a:blip r:embed="rId2"/>
          <a:stretch>
            <a:fillRect/>
          </a:stretch>
        </p:blipFill>
        <p:spPr>
          <a:xfrm>
            <a:off x="2072440" y="746626"/>
            <a:ext cx="8047120" cy="5364747"/>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r>
              <a:rPr lang="en-US" dirty="0"/>
              <a:t>Does the same trends show at the genre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1479131"/>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8A03C47-1055-4D49-BF04-E992D0A14F89}"/>
              </a:ext>
            </a:extLst>
          </p:cNvPr>
          <p:cNvPicPr>
            <a:picLocks noChangeAspect="1"/>
          </p:cNvPicPr>
          <p:nvPr/>
        </p:nvPicPr>
        <p:blipFill>
          <a:blip r:embed="rId2"/>
          <a:stretch>
            <a:fillRect/>
          </a:stretch>
        </p:blipFill>
        <p:spPr>
          <a:xfrm>
            <a:off x="3564640" y="895263"/>
            <a:ext cx="5059279" cy="5291356"/>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FE88F27-B060-46F3-8EF1-08B3068F6F5B}"/>
              </a:ext>
            </a:extLst>
          </p:cNvPr>
          <p:cNvPicPr>
            <a:picLocks noChangeAspect="1"/>
          </p:cNvPicPr>
          <p:nvPr/>
        </p:nvPicPr>
        <p:blipFill>
          <a:blip r:embed="rId2"/>
          <a:stretch>
            <a:fillRect/>
          </a:stretch>
        </p:blipFill>
        <p:spPr>
          <a:xfrm>
            <a:off x="3617745" y="854904"/>
            <a:ext cx="4953070" cy="5321307"/>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F00A67-9018-4AE8-A5D8-3EFF082985E9}"/>
              </a:ext>
            </a:extLst>
          </p:cNvPr>
          <p:cNvPicPr>
            <a:picLocks noChangeAspect="1"/>
          </p:cNvPicPr>
          <p:nvPr/>
        </p:nvPicPr>
        <p:blipFill>
          <a:blip r:embed="rId2"/>
          <a:stretch>
            <a:fillRect/>
          </a:stretch>
        </p:blipFill>
        <p:spPr>
          <a:xfrm>
            <a:off x="3538704" y="1096119"/>
            <a:ext cx="5111152" cy="5345608"/>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C40B6A1E-C9C0-4ACD-931A-6CC75ADAC728}"/>
              </a:ext>
            </a:extLst>
          </p:cNvPr>
          <p:cNvPicPr>
            <a:picLocks noChangeAspect="1"/>
          </p:cNvPicPr>
          <p:nvPr/>
        </p:nvPicPr>
        <p:blipFill>
          <a:blip r:embed="rId2"/>
          <a:stretch>
            <a:fillRect/>
          </a:stretch>
        </p:blipFill>
        <p:spPr>
          <a:xfrm>
            <a:off x="3418042" y="900000"/>
            <a:ext cx="5352475" cy="5598001"/>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0855F06-ADA1-445B-BC3A-391D7D09AE3B}"/>
              </a:ext>
            </a:extLst>
          </p:cNvPr>
          <p:cNvPicPr>
            <a:picLocks noChangeAspect="1"/>
          </p:cNvPicPr>
          <p:nvPr/>
        </p:nvPicPr>
        <p:blipFill>
          <a:blip r:embed="rId2"/>
          <a:stretch>
            <a:fillRect/>
          </a:stretch>
        </p:blipFill>
        <p:spPr>
          <a:xfrm>
            <a:off x="3418042" y="969923"/>
            <a:ext cx="5352475" cy="5598001"/>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20994671-5B9D-46ED-AC23-4DD8EBEA51CA}"/>
              </a:ext>
            </a:extLst>
          </p:cNvPr>
          <p:cNvPicPr>
            <a:picLocks noChangeAspect="1"/>
          </p:cNvPicPr>
          <p:nvPr/>
        </p:nvPicPr>
        <p:blipFill>
          <a:blip r:embed="rId2"/>
          <a:stretch>
            <a:fillRect/>
          </a:stretch>
        </p:blipFill>
        <p:spPr>
          <a:xfrm>
            <a:off x="3451471" y="900000"/>
            <a:ext cx="5285618" cy="5528077"/>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05D5B83-B6E3-480B-A31A-B26A97B426D7}"/>
              </a:ext>
            </a:extLst>
          </p:cNvPr>
          <p:cNvPicPr>
            <a:picLocks noChangeAspect="1"/>
          </p:cNvPicPr>
          <p:nvPr/>
        </p:nvPicPr>
        <p:blipFill>
          <a:blip r:embed="rId2"/>
          <a:stretch>
            <a:fillRect/>
          </a:stretch>
        </p:blipFill>
        <p:spPr>
          <a:xfrm>
            <a:off x="3451471" y="900000"/>
            <a:ext cx="5285618" cy="5528077"/>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C16BFCDA-E99F-40BD-A0A1-25F558AAB50E}"/>
              </a:ext>
            </a:extLst>
          </p:cNvPr>
          <p:cNvPicPr>
            <a:picLocks noChangeAspect="1"/>
          </p:cNvPicPr>
          <p:nvPr/>
        </p:nvPicPr>
        <p:blipFill>
          <a:blip r:embed="rId2"/>
          <a:stretch>
            <a:fillRect/>
          </a:stretch>
        </p:blipFill>
        <p:spPr>
          <a:xfrm>
            <a:off x="3428283" y="921420"/>
            <a:ext cx="5331994" cy="5576580"/>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Core Message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1"/>
            <a:r>
              <a:rPr lang="en-US" dirty="0"/>
              <a:t>Our main goal was to understand what determines success on Spotify. </a:t>
            </a:r>
          </a:p>
          <a:p>
            <a:pPr lvl="1"/>
            <a:r>
              <a:rPr lang="en-US" dirty="0"/>
              <a:t>We pulled a variety of data through the Spotify API which included:</a:t>
            </a:r>
          </a:p>
          <a:p>
            <a:pPr lvl="2"/>
            <a:r>
              <a:rPr lang="en-US" dirty="0"/>
              <a:t>Playlist data</a:t>
            </a:r>
          </a:p>
          <a:p>
            <a:pPr lvl="2"/>
            <a:r>
              <a:rPr lang="en-US" dirty="0"/>
              <a:t>Artists</a:t>
            </a:r>
          </a:p>
          <a:p>
            <a:pPr lvl="2"/>
            <a:r>
              <a:rPr lang="en-US" dirty="0"/>
              <a:t>Genre</a:t>
            </a:r>
          </a:p>
          <a:p>
            <a:pPr lvl="2"/>
            <a:r>
              <a:rPr lang="en-US" dirty="0"/>
              <a:t>Audio Features</a:t>
            </a:r>
          </a:p>
          <a:p>
            <a:pPr lvl="2"/>
            <a:r>
              <a:rPr lang="en-US" dirty="0"/>
              <a:t>Track positions on playlists</a:t>
            </a:r>
          </a:p>
          <a:p>
            <a:pPr lvl="2"/>
            <a:r>
              <a:rPr lang="en-US" dirty="0"/>
              <a:t>Duration</a:t>
            </a:r>
          </a:p>
          <a:p>
            <a:pPr lvl="2"/>
            <a:endParaRPr lang="en-US" dirty="0"/>
          </a:p>
          <a:p>
            <a:r>
              <a:rPr lang="en-US" dirty="0"/>
              <a:t>We wanted to find out if with the data that we pulled from this API if we could identify any trends that correlate to success on Spotify. </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403250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30</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Key Takeaways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1588583"/>
            <a:ext cx="8717279" cy="2502154"/>
          </a:xfrm>
        </p:spPr>
        <p:txBody>
          <a:bodyPr/>
          <a:lstStyle/>
          <a:p>
            <a:r>
              <a:rPr lang="en-US" noProof="1"/>
              <a:t>Main Takeaway:”” </a:t>
            </a:r>
          </a:p>
          <a:p>
            <a:r>
              <a:rPr lang="en-US" noProof="1"/>
              <a:t>Additional questions: “”</a:t>
            </a:r>
          </a:p>
          <a:p>
            <a:r>
              <a:rPr lang="en-US" noProof="1"/>
              <a:t>What we would research next:””</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1168726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097893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dirty="0"/>
              <a:t>Comparison</a:t>
            </a:r>
          </a:p>
        </p:txBody>
      </p:sp>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906100" y="2249397"/>
            <a:ext cx="4414795" cy="360000"/>
          </a:xfrm>
        </p:spPr>
        <p:txBody>
          <a:bodyPr/>
          <a:lstStyle/>
          <a:p>
            <a:r>
              <a:rPr lang="en-US" dirty="0"/>
              <a:t>Compare A</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906100" y="2609397"/>
            <a:ext cx="4414799" cy="210940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799300" y="2249397"/>
            <a:ext cx="4414795" cy="360000"/>
          </a:xfrm>
        </p:spPr>
        <p:txBody>
          <a:bodyPr/>
          <a:lstStyle/>
          <a:p>
            <a:r>
              <a:rPr lang="en-US" dirty="0"/>
              <a:t>Compare B</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799300" y="2609397"/>
            <a:ext cx="4414799" cy="210940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Tree>
    <p:extLst>
      <p:ext uri="{BB962C8B-B14F-4D97-AF65-F5344CB8AC3E}">
        <p14:creationId xmlns:p14="http://schemas.microsoft.com/office/powerpoint/2010/main" val="954770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25898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API Overview</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pulling specific playlist information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263525" lvl="1" indent="0">
              <a:buNone/>
            </a:pPr>
            <a:endParaRPr lang="en-US" dirty="0"/>
          </a:p>
          <a:p>
            <a:r>
              <a:rPr lang="en-US" dirty="0"/>
              <a:t>Spotify API Overview:””</a:t>
            </a:r>
          </a:p>
          <a:p>
            <a:r>
              <a:rPr lang="en-US" dirty="0"/>
              <a:t>How we pulled info with the API: “”</a:t>
            </a:r>
          </a:p>
          <a:p>
            <a:r>
              <a:rPr lang="en-US" dirty="0"/>
              <a:t>Complications with the API: “”</a:t>
            </a:r>
          </a:p>
          <a:p>
            <a:r>
              <a:rPr lang="en-US" dirty="0"/>
              <a:t>Why we needed this specific info: “”</a:t>
            </a:r>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4435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6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606425" lvl="1" indent="-342900">
              <a:buFont typeface="+mj-lt"/>
              <a:buAutoNum type="arabicPeriod"/>
            </a:pPr>
            <a:r>
              <a:rPr lang="en-US" dirty="0"/>
              <a:t>Which genre(s) are more popular than other genres? Are there statistically significant differences in popularity between genres?</a:t>
            </a:r>
          </a:p>
          <a:p>
            <a:pPr marL="606425" lvl="1" indent="-342900">
              <a:buFont typeface="+mj-lt"/>
              <a:buAutoNum type="arabicPeriod"/>
            </a:pPr>
            <a:endParaRPr lang="en-US" dirty="0"/>
          </a:p>
          <a:p>
            <a:pPr marL="606425" lvl="1" indent="-342900">
              <a:buFont typeface="+mj-lt"/>
              <a:buAutoNum type="arabicPeriod"/>
            </a:pPr>
            <a:r>
              <a:rPr lang="en-US" dirty="0"/>
              <a:t>How do various Audio Features of a Song such as it's Danceability, Energy, Liveness, etc., influence the popularity of Songs?</a:t>
            </a:r>
          </a:p>
          <a:p>
            <a:pPr marL="606425" lvl="1" indent="-342900">
              <a:buFont typeface="+mj-lt"/>
              <a:buAutoNum type="arabicPeriod"/>
            </a:pPr>
            <a:endParaRPr lang="en-US" noProof="1"/>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a:t>
            </a:r>
            <a:r>
              <a:rPr lang="en-US" dirty="0" err="1"/>
              <a:t>speechiness</a:t>
            </a:r>
            <a:r>
              <a:rPr lang="en-US" dirty="0"/>
              <a:t> and the valence of a song?</a:t>
            </a:r>
            <a:r>
              <a:rPr lang="en-US" noProof="1"/>
              <a:t> </a:t>
            </a:r>
          </a:p>
          <a:p>
            <a:pPr marL="606425" lvl="1" indent="-342900">
              <a:buFont typeface="+mj-lt"/>
              <a:buAutoNum type="arabicPeriod"/>
            </a:pPr>
            <a:endParaRPr lang="en-US" noProof="1"/>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endParaRPr lang="en-US" dirty="0"/>
          </a:p>
          <a:p>
            <a:pPr marL="606425" lvl="1" indent="-342900">
              <a:buFont typeface="+mj-lt"/>
              <a:buAutoNum type="arabicPeriod"/>
            </a:pPr>
            <a:r>
              <a:rPr lang="en-US" dirty="0"/>
              <a:t>Are singles more popular than albums or compilations?</a:t>
            </a:r>
          </a:p>
          <a:p>
            <a:pPr marL="606425" lvl="1" indent="-342900">
              <a:buFont typeface="+mj-lt"/>
              <a:buAutoNum type="arabicPeriod"/>
            </a:pPr>
            <a:endParaRPr lang="en-US" dirty="0"/>
          </a:p>
          <a:p>
            <a:pPr marL="606425" lvl="1" indent="-342900">
              <a:buFont typeface="+mj-lt"/>
              <a:buAutoNum type="arabicPeriod"/>
            </a:pPr>
            <a:r>
              <a:rPr lang="en-US" dirty="0"/>
              <a:t>Does the position of a song in a playlist impact it's popularity?</a:t>
            </a:r>
          </a:p>
          <a:p>
            <a:pPr lvl="1"/>
            <a:endParaRPr lang="en-US" dirty="0"/>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5</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851971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pPr marL="0" indent="0" algn="ctr">
              <a:buNone/>
            </a:pPr>
            <a:r>
              <a:rPr lang="en-US" noProof="1"/>
              <a:t>Overview of the data that we pulled</a:t>
            </a:r>
          </a:p>
          <a:p>
            <a:pPr lvl="1"/>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74D91E74-78FC-44FB-9347-D3F3DDA19558}"/>
              </a:ext>
            </a:extLst>
          </p:cNvPr>
          <p:cNvPicPr>
            <a:picLocks noChangeAspect="1"/>
          </p:cNvPicPr>
          <p:nvPr/>
        </p:nvPicPr>
        <p:blipFill>
          <a:blip r:embed="rId2"/>
          <a:stretch>
            <a:fillRect/>
          </a:stretch>
        </p:blipFill>
        <p:spPr>
          <a:xfrm>
            <a:off x="358800" y="900000"/>
            <a:ext cx="3762375" cy="3000375"/>
          </a:xfrm>
          <a:prstGeom prst="rect">
            <a:avLst/>
          </a:prstGeom>
        </p:spPr>
      </p:pic>
      <p:pic>
        <p:nvPicPr>
          <p:cNvPr id="4" name="Picture 3">
            <a:extLst>
              <a:ext uri="{FF2B5EF4-FFF2-40B4-BE49-F238E27FC236}">
                <a16:creationId xmlns:a16="http://schemas.microsoft.com/office/drawing/2014/main" id="{7A2A3323-09E4-4C62-A803-B08069933965}"/>
              </a:ext>
            </a:extLst>
          </p:cNvPr>
          <p:cNvPicPr>
            <a:picLocks noChangeAspect="1"/>
          </p:cNvPicPr>
          <p:nvPr/>
        </p:nvPicPr>
        <p:blipFill>
          <a:blip r:embed="rId3"/>
          <a:stretch>
            <a:fillRect/>
          </a:stretch>
        </p:blipFill>
        <p:spPr>
          <a:xfrm>
            <a:off x="4121175" y="900000"/>
            <a:ext cx="3829050" cy="3000375"/>
          </a:xfrm>
          <a:prstGeom prst="rect">
            <a:avLst/>
          </a:prstGeom>
        </p:spPr>
      </p:pic>
      <p:pic>
        <p:nvPicPr>
          <p:cNvPr id="5" name="Picture 4">
            <a:extLst>
              <a:ext uri="{FF2B5EF4-FFF2-40B4-BE49-F238E27FC236}">
                <a16:creationId xmlns:a16="http://schemas.microsoft.com/office/drawing/2014/main" id="{1A8FA485-82D9-4CEC-A5BE-8AAB42902D04}"/>
              </a:ext>
            </a:extLst>
          </p:cNvPr>
          <p:cNvPicPr>
            <a:picLocks noChangeAspect="1"/>
          </p:cNvPicPr>
          <p:nvPr/>
        </p:nvPicPr>
        <p:blipFill>
          <a:blip r:embed="rId4"/>
          <a:stretch>
            <a:fillRect/>
          </a:stretch>
        </p:blipFill>
        <p:spPr>
          <a:xfrm>
            <a:off x="8289900" y="957150"/>
            <a:ext cx="3543300" cy="294322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 statistical test to determine if popularity was statistically different across genres</a:t>
            </a:r>
          </a:p>
          <a:p>
            <a:pPr lvl="1"/>
            <a:r>
              <a:rPr lang="en-US" noProof="1"/>
              <a:t>The goal was to determine if some genres or maybe one genre is more popular than others.  </a:t>
            </a:r>
          </a:p>
          <a:p>
            <a:pPr lvl="1"/>
            <a:r>
              <a:rPr lang="en-US" noProof="1"/>
              <a:t>Our first step was to take all our track popularity data and group it by Genre. </a:t>
            </a:r>
            <a:endParaRPr lang="en-US" dirty="0"/>
          </a:p>
          <a:p>
            <a:pPr lvl="1"/>
            <a:r>
              <a:rPr lang="en-US" dirty="0"/>
              <a:t>From there we ran an ANOVA test based off a box plot that we created for track popularity grouped by genre. </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48257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noProof="1"/>
              <a:t>Once we ran the ANOVA we realized that there was a significant statistical difference between genres. </a:t>
            </a:r>
          </a:p>
          <a:p>
            <a:pPr lvl="1"/>
            <a:r>
              <a:rPr lang="en-US" noProof="1"/>
              <a:t>We utilized the box plot to help inform as to what genres to perform the T-test on. </a:t>
            </a:r>
          </a:p>
          <a:p>
            <a:pPr lvl="1"/>
            <a:r>
              <a:rPr lang="en-US" noProof="1"/>
              <a:t>We tested Hip Hop vs Folk Music</a:t>
            </a:r>
          </a:p>
          <a:p>
            <a:pPr lvl="2"/>
            <a:r>
              <a:rPr lang="en-US" noProof="1"/>
              <a:t> our returned p value indicated that there was a statistically significant difference: </a:t>
            </a:r>
            <a:r>
              <a:rPr lang="en-US" b="1" noProof="1"/>
              <a:t>3.5611</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D3ED5F59-DDEE-4E96-BF3B-4A4F48AC188D}"/>
              </a:ext>
            </a:extLst>
          </p:cNvPr>
          <p:cNvPicPr>
            <a:picLocks noChangeAspect="1"/>
          </p:cNvPicPr>
          <p:nvPr/>
        </p:nvPicPr>
        <p:blipFill>
          <a:blip r:embed="rId2"/>
          <a:stretch>
            <a:fillRect/>
          </a:stretch>
        </p:blipFill>
        <p:spPr>
          <a:xfrm>
            <a:off x="1874520" y="592943"/>
            <a:ext cx="8317659" cy="4231012"/>
          </a:xfrm>
          <a:prstGeom prst="rect">
            <a:avLst/>
          </a:prstGeom>
        </p:spPr>
      </p:pic>
      <p:sp>
        <p:nvSpPr>
          <p:cNvPr id="4" name="TextBox 3">
            <a:extLst>
              <a:ext uri="{FF2B5EF4-FFF2-40B4-BE49-F238E27FC236}">
                <a16:creationId xmlns:a16="http://schemas.microsoft.com/office/drawing/2014/main" id="{B8CD4820-00F2-4D3D-B6C1-D04BE5D5FA79}"/>
              </a:ext>
            </a:extLst>
          </p:cNvPr>
          <p:cNvSpPr txBox="1"/>
          <p:nvPr/>
        </p:nvSpPr>
        <p:spPr>
          <a:xfrm>
            <a:off x="235819" y="2443892"/>
            <a:ext cx="1393257" cy="646331"/>
          </a:xfrm>
          <a:prstGeom prst="rect">
            <a:avLst/>
          </a:prstGeom>
          <a:noFill/>
        </p:spPr>
        <p:txBody>
          <a:bodyPr wrap="square" rtlCol="0">
            <a:spAutoFit/>
          </a:bodyPr>
          <a:lstStyle/>
          <a:p>
            <a:pPr algn="ctr"/>
            <a:r>
              <a:rPr lang="en-US" b="1" dirty="0"/>
              <a:t>P value</a:t>
            </a:r>
            <a:r>
              <a:rPr lang="en-US" dirty="0"/>
              <a:t>: 2.7233</a:t>
            </a:r>
          </a:p>
        </p:txBody>
      </p:sp>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1597</Words>
  <Application>Microsoft Office PowerPoint</Application>
  <PresentationFormat>Widescreen</PresentationFormat>
  <Paragraphs>182</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Lucida Sans Typewriter</vt:lpstr>
      <vt:lpstr>Times New Roman</vt:lpstr>
      <vt:lpstr>Tw Cen MT</vt:lpstr>
      <vt:lpstr>Office Theme</vt:lpstr>
      <vt:lpstr>Trendspotting on Spotify</vt:lpstr>
      <vt:lpstr>Motivations</vt:lpstr>
      <vt:lpstr>Summary</vt:lpstr>
      <vt:lpstr>API Overview</vt:lpstr>
      <vt:lpstr>Summary</vt:lpstr>
      <vt:lpstr>Summary Stats</vt:lpstr>
      <vt:lpstr>Questions</vt:lpstr>
      <vt:lpstr>Question 1</vt:lpstr>
      <vt:lpstr>Box plot</vt:lpstr>
      <vt:lpstr>Question 2</vt:lpstr>
      <vt:lpstr>Duration vs Track Position</vt:lpstr>
      <vt:lpstr>Question 3</vt:lpstr>
      <vt:lpstr>Valence Trends</vt:lpstr>
      <vt:lpstr>Valence Trends</vt:lpstr>
      <vt:lpstr>Question 4</vt:lpstr>
      <vt:lpstr>Song Position vs Popularity</vt:lpstr>
      <vt:lpstr>Song Position vs Popularity</vt:lpstr>
      <vt:lpstr>Song Position vs Popularity</vt:lpstr>
      <vt:lpstr>Song Position vs Popularity</vt:lpstr>
      <vt:lpstr>Question 5</vt:lpstr>
      <vt:lpstr>Audio Features Overview</vt:lpstr>
      <vt:lpstr>Audio Features Plots</vt:lpstr>
      <vt:lpstr>Audio Features Plots</vt:lpstr>
      <vt:lpstr>Audio Features Plots</vt:lpstr>
      <vt:lpstr>Audio Features Plots</vt:lpstr>
      <vt:lpstr>Audio Features Plots</vt:lpstr>
      <vt:lpstr>Audio Features Plots</vt:lpstr>
      <vt:lpstr>Audio Features Plots</vt:lpstr>
      <vt:lpstr>Audio Features Plots</vt:lpstr>
      <vt:lpstr>Post Mortem</vt:lpstr>
      <vt:lpstr>Key Takeaways</vt:lpstr>
      <vt:lpstr>Any Questions?</vt:lpstr>
      <vt:lpstr>Comparison</vt:lpstr>
      <vt:lpstr>Audio Features Plots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2020-02-03T02:20:54Z</dcterms:modified>
</cp:coreProperties>
</file>